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4"/>
    <p:sldMasterId id="2147483671" r:id="rId5"/>
  </p:sldMasterIdLst>
  <p:notesMasterIdLst>
    <p:notesMasterId r:id="rId4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9144000" cy="5143500" type="screen16x9"/>
  <p:notesSz cx="6858000" cy="9144000"/>
  <p:embeddedFontLst>
    <p:embeddedFont>
      <p:font typeface="Amatic SC" panose="02020500000000000000" charset="-79"/>
      <p:regular r:id="rId50"/>
      <p:bold r:id="rId51"/>
    </p:embeddedFont>
    <p:embeddedFont>
      <p:font typeface="Verdana" panose="020B0604030504040204" pitchFamily="34" charset="0"/>
      <p:regular r:id="rId52"/>
      <p:bold r:id="rId53"/>
      <p:italic r:id="rId54"/>
      <p:boldItalic r:id="rId55"/>
    </p:embeddedFont>
    <p:embeddedFont>
      <p:font typeface="Microsoft JhengHei" panose="020B0604030504040204" pitchFamily="34" charset="-120"/>
      <p:regular r:id="rId56"/>
      <p:bold r:id="rId57"/>
    </p:embeddedFont>
    <p:embeddedFont>
      <p:font typeface="Source Code Pro" panose="02020500000000000000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B56FEB-F109-47DE-AB0A-8DDC7CFD2E05}">
  <a:tblStyle styleId="{63B56FEB-F109-47DE-AB0A-8DDC7CFD2E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7188" autoAdjust="0"/>
  </p:normalViewPr>
  <p:slideViewPr>
    <p:cSldViewPr snapToGrid="0">
      <p:cViewPr varScale="1">
        <p:scale>
          <a:sx n="87" d="100"/>
          <a:sy n="87" d="100"/>
        </p:scale>
        <p:origin x="23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7.fntdata"/><Relationship Id="rId8" Type="http://schemas.openxmlformats.org/officeDocument/2006/relationships/slide" Target="slides/slide3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10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5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3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c323f7bd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c323f7bd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c323f7bd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c323f7bd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c323f7bd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c323f7bd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c323f7bd5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c323f7bd5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c323f7bd5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c323f7bd5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c323f7bd5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c323f7bd5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c323f7bd5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c323f7bd5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c2b3791f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c2b3791f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c19dd18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c19dd18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c19dd188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c19dd188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bdcf7af70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bdcf7af70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bdcf7af70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bdcf7af70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bdcf7af70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bdcf7af70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 See http://help.ubuntu.com/community/UpgradeNotes for how to upgrade to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 newer versions of the distribution.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deb http://free.nchc.org.tw/ubuntu/ bionic main restricted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deb-src http://free.nchc.org.tw/ubuntu/ bionic universe restricted multiverse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## Major bug fix updates produced after the final release of the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## distribution.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deb http://free.nchc.org.tw/ubuntu/ bionic-updates main restricted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deb-src http://free.nchc.org.tw/ubuntu/ bionic-updates universe main restricted multiverse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## N.B. software from this repository is ENTIRELY UNSUPPORTED by the Ubuntu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## team. Also, please note that software in universe WILL NOT receive any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## review or updates from the Ubuntu security team.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deb http://free.nchc.org.tw/ubuntu/ bionic universe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 deb-src http://tw.archive.ubuntu.com/ubuntu/ bionic universe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deb http://free.nchc.org.tw/ubuntu/ bionic-updates universe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 deb-src http://tw.archive.ubuntu.com/ubuntu/ bionic-updates universe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## N.B. software from this repository is ENTIRELY UNSUPPORTED by the Ubuntu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## team, and may not be under a free licence. Please satisfy yourself as to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## your rights to use the software. Also, please note that software in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## multiverse WILL NOT receive any review or updates from the Ubuntu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## security team.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deb http://free.nchc.org.tw/ubuntu/ bionic multiverse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 deb-src http://tw.archive.ubuntu.com/ubuntu/ bionic multiverse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deb http://free.nchc.org.tw/ubuntu/ bionic-updates multiverse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 deb-src http://tw.archive.ubuntu.com/ubuntu/ bionic-updates multiverse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## N.B. software from this repository may not have been tested as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## extensively as that contained in the main release, although it includes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## newer versions of some applications which may provide useful features.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## Also, please note that software in backports WILL NOT receive any review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## or updates from the Ubuntu security team.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deb http://free.nchc.org.tw/ubuntu/ bionic-backports main restricted universe multiverse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deb-src http://free.nchc.org.tw/ubuntu/ bionic-backports main restricted universe multiverse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## Uncomment the following two lines to add software from Canonical's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## 'partner' repository.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## This software is not part of Ubuntu, but is offered by Canonical and the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## respective vendors as a service to Ubuntu users.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 deb http://archive.canonical.com/ubuntu bionic partner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 deb-src http://archive.canonical.com/ubuntu bionic partner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deb http://free.nchc.org.tw/ubuntu/ bionic-security main restricted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deb-src http://free.nchc.org.tw/ubuntu/ bionic-security universe main restricted multiverse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deb http://free.nchc.org.tw/ubuntu/ bionic-security universe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 deb-src http://security.ubuntu.com/ubuntu bionic-security universe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deb http://free.nchc.org.tw/ubuntu/ bionic-security multiverse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 deb-src http://security.ubuntu.com/ubuntu bionic-security multiverse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deb [arch=amd64] https://download.docker.com/linux/ubuntu bionic stable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# deb-src [arch=amd64] https://download.docker.com/linux/ubuntu bionic stable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c2b3791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c2b3791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c2b3791fe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c2b3791fe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server {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    server_name fhir.tzuchi.com.tw;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    location ^~ /baseDstu3 {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        proxy_set_header Host $proxy_host;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        proxy_set_header X-Real-IP $remote_addr;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        proxy_set_header X-Forwarded-For $proxy_add_x_forwarded_for;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        proxy_set_header X-Forwarded-Proto $scheme;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        proxy_set_header X-Forwarded-Host $server_name;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        proxy_pass http://127.0.0.1:8400/baseDstu3;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    }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    location / {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        proxy_pass http://127.0.0.1:8400/;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    }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    listen 443 ssl;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    ssl_certificate /etc/encrypt/fhir.tzuchi.com.tw/fullchain.pem;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    ssl_certificate_key /etc/encrypt/fhir.tzuchi.com.tw/privkey.pem;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be1386ba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be1386ba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800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$ sudo apt-get remove docker docker-engine docker.io</a:t>
            </a:r>
            <a:endParaRPr sz="1800" dirty="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800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$ sudo apt-get install apt-transport-https ca-certificates curl software-properties-common;</a:t>
            </a:r>
            <a:endParaRPr sz="1800" dirty="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800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$ sudo curl -fsSL https://download.docker.com/linux/ubuntu/gpg | sudo apt-key add -</a:t>
            </a:r>
            <a:endParaRPr sz="1800" dirty="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800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$ sudo apt-key fingerprint 0EBFCD88</a:t>
            </a:r>
            <a:endParaRPr sz="1800" dirty="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800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$ sudo add-apt-repository "deb [arch=amd64] https://download.docker.com/linux/ubuntu $(lsb_release -cs) stable"</a:t>
            </a:r>
            <a:endParaRPr sz="1800" dirty="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800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800" dirty="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800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$ sudo apt-get update</a:t>
            </a:r>
            <a:endParaRPr sz="1800" dirty="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$ sudo apt-get install docker-ce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be1386ba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be1386ba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800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 下載指令</a:t>
            </a:r>
            <a:endParaRPr sz="1800" dirty="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800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$ sudo curl -L https://github.com/docker/compose/releases/download/1.21.2/docker-compose-$(uname -s)-$(uname -m) -o /usr/local/bin/docker-compose</a:t>
            </a:r>
            <a:endParaRPr sz="1800" dirty="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1371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dirty="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800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 變更執行權限</a:t>
            </a:r>
            <a:endParaRPr sz="1800" dirty="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800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$ sudo chmod +x /usr/local/bin/docker-compose</a:t>
            </a:r>
            <a:endParaRPr sz="1800" dirty="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1371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dirty="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800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 測試</a:t>
            </a:r>
            <a:endParaRPr sz="1800" dirty="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800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$ sudo docker-compose --version</a:t>
            </a:r>
            <a:endParaRPr sz="1800" dirty="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85260"/>
              </a:solidFill>
              <a:highlight>
                <a:srgbClr val="EFECF4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c323f7bd5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c323f7bd5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be1386ba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be1386ba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docker-compose up -d api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c323f7bd5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c323f7bd5_5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c323f7bd5_7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c323f7bd5_7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zh-TW" sz="1800" dirty="0">
                <a:solidFill>
                  <a:srgbClr val="058DC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$ </a:t>
            </a:r>
            <a:r>
              <a:rPr lang="en-US" altLang="zh-TW" sz="1800" dirty="0" err="1">
                <a:solidFill>
                  <a:srgbClr val="058DC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sudo</a:t>
            </a:r>
            <a:r>
              <a:rPr lang="en-US" altLang="zh-TW" sz="1800" dirty="0">
                <a:solidFill>
                  <a:srgbClr val="058DC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docker-compose up -d database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zh-TW" sz="1800" dirty="0">
              <a:solidFill>
                <a:srgbClr val="058DC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zh-TW" sz="1800" dirty="0">
                <a:solidFill>
                  <a:srgbClr val="058DC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//</a:t>
            </a:r>
            <a:r>
              <a:rPr lang="zh-TW" altLang="en-US" sz="1800" dirty="0">
                <a:solidFill>
                  <a:srgbClr val="058DC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連進</a:t>
            </a:r>
            <a:r>
              <a:rPr lang="en-US" altLang="zh-TW" sz="1800" dirty="0">
                <a:solidFill>
                  <a:srgbClr val="058DC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MySQL</a:t>
            </a:r>
            <a:r>
              <a:rPr lang="zh-TW" altLang="en-US" sz="1800" dirty="0">
                <a:solidFill>
                  <a:srgbClr val="058DC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容器建立資料表、索引、</a:t>
            </a:r>
            <a:r>
              <a:rPr lang="en-US" altLang="zh-TW" sz="1800" dirty="0" err="1">
                <a:solidFill>
                  <a:srgbClr val="058DC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UTF8</a:t>
            </a:r>
            <a:endParaRPr lang="en-US" altLang="zh-TW" sz="1800" dirty="0">
              <a:solidFill>
                <a:srgbClr val="058DC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800" dirty="0">
                <a:solidFill>
                  <a:srgbClr val="058DC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$ sudo docker exec -it fhir-server_database_1 bash</a:t>
            </a:r>
            <a:endParaRPr lang="en-US" altLang="zh-TW" sz="1800" dirty="0">
              <a:solidFill>
                <a:srgbClr val="058DC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zh-TW" sz="1800" dirty="0">
                <a:solidFill>
                  <a:srgbClr val="058DC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//</a:t>
            </a:r>
            <a:r>
              <a:rPr lang="zh-TW" altLang="en-US" sz="1800" dirty="0">
                <a:solidFill>
                  <a:srgbClr val="058DC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登入</a:t>
            </a:r>
            <a:endParaRPr sz="1800" dirty="0">
              <a:solidFill>
                <a:srgbClr val="058DC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058DC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$ mysql -u root -p</a:t>
            </a:r>
            <a:endParaRPr sz="1800" dirty="0">
              <a:solidFill>
                <a:srgbClr val="058DC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rgbClr val="058DC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//</a:t>
            </a:r>
            <a:r>
              <a:rPr lang="zh-TW" altLang="en-US" sz="1800" dirty="0">
                <a:solidFill>
                  <a:srgbClr val="058DC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輸入密碼</a:t>
            </a:r>
            <a:endParaRPr lang="en-US" altLang="zh-TW" sz="1800" dirty="0">
              <a:solidFill>
                <a:srgbClr val="058DC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dirty="0">
              <a:solidFill>
                <a:srgbClr val="058DC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rgbClr val="058DC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//</a:t>
            </a:r>
            <a:r>
              <a:rPr lang="zh-TW" altLang="en-US" sz="1800" dirty="0">
                <a:solidFill>
                  <a:srgbClr val="058DC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</a:t>
            </a:r>
            <a:r>
              <a:rPr lang="en-US" altLang="zh-TW" sz="1800">
                <a:solidFill>
                  <a:srgbClr val="058DC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SQL</a:t>
            </a:r>
            <a:endParaRPr sz="1800" dirty="0">
              <a:solidFill>
                <a:srgbClr val="058DC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058DC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mysql&gt;</a:t>
            </a:r>
            <a:endParaRPr sz="1800" dirty="0">
              <a:solidFill>
                <a:srgbClr val="058DC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c2b3791fe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c2b3791fe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c323f7bd5_4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c323f7bd5_4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sudo docker-compose up -d api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c323f7bd5_7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c323f7bd5_7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c323f7bd5_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c323f7bd5_5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c323f7bd5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c323f7bd5_5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docker-compose up -d api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c323f7bd5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c323f7bd5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docker-compose up -d api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c323f7bd5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c323f7bd5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c323f7bd5_4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c323f7bd5_4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c323f7bd5_4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4c323f7bd5_4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c323f7bd5_4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c323f7bd5_4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c323f7bd5_4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4c323f7bd5_4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c323f7bd5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c323f7bd5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c323f7bd5_4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c323f7bd5_4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d366b2f6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4d366b2f6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檢查資料寫入功能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檢查資料讀取功能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檢查資料寫入中文資料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 檢查資料讀取中文資料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c323f7bd5_4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c323f7bd5_4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4bdcf7af7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4bdcf7af7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58DC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https://gist.github.com/pickonefish/bca3d5f5f8a597d3c3a50bdc9034835f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c323f7bd5_7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c323f7bd5_7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c2b3791fe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c2b3791fe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c2b3791fe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c2b3791fe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sudo docker run -d --name portainer -p 9000:9000 -v /var/run/docker.sock:/var/run/docker.sock --restart always portainer/portainer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c323f7bd5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c323f7bd5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c323f7bd5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c323f7bd5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icrosoft JhengHei"/>
              <a:buNone/>
              <a:defRPr sz="4200" b="1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icrosoft JhengHei"/>
              <a:buNone/>
              <a:defRPr sz="4200" b="1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icrosoft JhengHei"/>
              <a:buNone/>
              <a:defRPr sz="4200" b="1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icrosoft JhengHei"/>
              <a:buNone/>
              <a:defRPr sz="4200" b="1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icrosoft JhengHei"/>
              <a:buNone/>
              <a:defRPr sz="4200" b="1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icrosoft JhengHei"/>
              <a:buNone/>
              <a:defRPr sz="4200" b="1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icrosoft JhengHei"/>
              <a:buNone/>
              <a:defRPr sz="4200" b="1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icrosoft JhengHei"/>
              <a:buNone/>
              <a:defRPr sz="4200" b="1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icrosoft JhengHei"/>
              <a:buNone/>
              <a:defRPr sz="4200" b="1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icrosoft JhengHei"/>
              <a:buChar char="●"/>
              <a:defRPr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icrosoft JhengHei"/>
              <a:buChar char="○"/>
              <a:defRPr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icrosoft JhengHei"/>
              <a:buChar char="■"/>
              <a:defRPr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icrosoft JhengHei"/>
              <a:buChar char="●"/>
              <a:defRPr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icrosoft JhengHei"/>
              <a:buChar char="○"/>
              <a:defRPr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icrosoft JhengHei"/>
              <a:buChar char="■"/>
              <a:defRPr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icrosoft JhengHei"/>
              <a:buChar char="●"/>
              <a:defRPr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icrosoft JhengHei"/>
              <a:buChar char="○"/>
              <a:defRPr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icrosoft JhengHei"/>
              <a:buChar char="■"/>
              <a:defRPr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pt.cc/fYIPHx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ppt.cc/fYIPHx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pt.cc/fLc7Jx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ppt.cc/fgTkY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pt.cc/fYIPHx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localhost:8080/baseDstu3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pt.cc/fYIPHx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pt.cc/fYIPHx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pt.cc/fRqDxx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192.168.1.100:900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zh-TW" altLang="en-US" sz="4000" dirty="0">
                <a:latin typeface="Microsoft JhengHei"/>
                <a:ea typeface="Microsoft JhengHei"/>
                <a:cs typeface="Microsoft JhengHei"/>
                <a:sym typeface="Microsoft JhengHei"/>
              </a:rPr>
              <a:t>系統建置教育</a:t>
            </a:r>
            <a:r>
              <a:rPr lang="zh-TW" altLang="en-US" sz="40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訓練</a:t>
            </a:r>
            <a:endParaRPr sz="4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4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" y="61088"/>
            <a:ext cx="8928000" cy="502131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  <p:sp>
        <p:nvSpPr>
          <p:cNvPr id="183" name="Google Shape;183;p34"/>
          <p:cNvSpPr/>
          <p:nvPr/>
        </p:nvSpPr>
        <p:spPr>
          <a:xfrm>
            <a:off x="1935025" y="2295475"/>
            <a:ext cx="6933000" cy="1152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4"/>
          <p:cNvSpPr txBox="1"/>
          <p:nvPr/>
        </p:nvSpPr>
        <p:spPr>
          <a:xfrm>
            <a:off x="1935025" y="4076900"/>
            <a:ext cx="26559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  <a:t>4. 選擇 Endpoints</a:t>
            </a:r>
            <a:endParaRPr sz="2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2" name="Google Shape;1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8" y="60738"/>
            <a:ext cx="8928000" cy="50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  <p:sp>
        <p:nvSpPr>
          <p:cNvPr id="194" name="Google Shape;194;p35"/>
          <p:cNvSpPr txBox="1"/>
          <p:nvPr/>
        </p:nvSpPr>
        <p:spPr>
          <a:xfrm>
            <a:off x="5427200" y="1764300"/>
            <a:ext cx="3489300" cy="965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6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8" y="60513"/>
            <a:ext cx="8928000" cy="50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  <p:sp>
        <p:nvSpPr>
          <p:cNvPr id="204" name="Google Shape;204;p36"/>
          <p:cNvSpPr txBox="1"/>
          <p:nvPr/>
        </p:nvSpPr>
        <p:spPr>
          <a:xfrm>
            <a:off x="2143725" y="1925550"/>
            <a:ext cx="548700" cy="275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6"/>
          <p:cNvSpPr/>
          <p:nvPr/>
        </p:nvSpPr>
        <p:spPr>
          <a:xfrm>
            <a:off x="84125" y="1385850"/>
            <a:ext cx="1995000" cy="2283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7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" y="60750"/>
            <a:ext cx="8928000" cy="50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  <p:sp>
        <p:nvSpPr>
          <p:cNvPr id="215" name="Google Shape;215;p37"/>
          <p:cNvSpPr txBox="1"/>
          <p:nvPr/>
        </p:nvSpPr>
        <p:spPr>
          <a:xfrm>
            <a:off x="2031275" y="3380425"/>
            <a:ext cx="465000" cy="275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7"/>
          <p:cNvSpPr txBox="1"/>
          <p:nvPr/>
        </p:nvSpPr>
        <p:spPr>
          <a:xfrm>
            <a:off x="2579975" y="3380425"/>
            <a:ext cx="426900" cy="275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7"/>
          <p:cNvSpPr txBox="1"/>
          <p:nvPr/>
        </p:nvSpPr>
        <p:spPr>
          <a:xfrm>
            <a:off x="1750925" y="3731725"/>
            <a:ext cx="720900" cy="3378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下一頁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8" name="Google Shape;218;p37"/>
          <p:cNvSpPr txBox="1"/>
          <p:nvPr/>
        </p:nvSpPr>
        <p:spPr>
          <a:xfrm>
            <a:off x="2548025" y="3731725"/>
            <a:ext cx="720900" cy="3378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下二頁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9" name="Google Shape;219;p37"/>
          <p:cNvSpPr txBox="1"/>
          <p:nvPr/>
        </p:nvSpPr>
        <p:spPr>
          <a:xfrm>
            <a:off x="2031275" y="294900"/>
            <a:ext cx="70917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啟用、停用、Kill、重啟、暫停、移除、重建、複製</a:t>
            </a:r>
            <a:endParaRPr sz="2400"/>
          </a:p>
        </p:txBody>
      </p:sp>
      <p:sp>
        <p:nvSpPr>
          <p:cNvPr id="220" name="Google Shape;220;p37"/>
          <p:cNvSpPr txBox="1"/>
          <p:nvPr/>
        </p:nvSpPr>
        <p:spPr>
          <a:xfrm>
            <a:off x="2031275" y="962900"/>
            <a:ext cx="5335500" cy="467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7"/>
          <p:cNvSpPr/>
          <p:nvPr/>
        </p:nvSpPr>
        <p:spPr>
          <a:xfrm>
            <a:off x="84125" y="1385850"/>
            <a:ext cx="1995000" cy="2283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" y="60275"/>
            <a:ext cx="8928000" cy="502294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  <p:sp>
        <p:nvSpPr>
          <p:cNvPr id="231" name="Google Shape;231;p38"/>
          <p:cNvSpPr txBox="1"/>
          <p:nvPr/>
        </p:nvSpPr>
        <p:spPr>
          <a:xfrm>
            <a:off x="3593250" y="144125"/>
            <a:ext cx="51075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監測硬體使用情況</a:t>
            </a:r>
            <a:endParaRPr sz="4800"/>
          </a:p>
        </p:txBody>
      </p:sp>
      <p:sp>
        <p:nvSpPr>
          <p:cNvPr id="232" name="Google Shape;232;p38"/>
          <p:cNvSpPr/>
          <p:nvPr/>
        </p:nvSpPr>
        <p:spPr>
          <a:xfrm>
            <a:off x="84125" y="1385850"/>
            <a:ext cx="1995000" cy="2283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" y="60738"/>
            <a:ext cx="8928000" cy="50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  <p:sp>
        <p:nvSpPr>
          <p:cNvPr id="242" name="Google Shape;242;p39"/>
          <p:cNvSpPr txBox="1"/>
          <p:nvPr/>
        </p:nvSpPr>
        <p:spPr>
          <a:xfrm>
            <a:off x="3593250" y="144125"/>
            <a:ext cx="51075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監測 Log</a:t>
            </a:r>
            <a:endParaRPr sz="4800"/>
          </a:p>
        </p:txBody>
      </p:sp>
      <p:sp>
        <p:nvSpPr>
          <p:cNvPr id="243" name="Google Shape;243;p39"/>
          <p:cNvSpPr/>
          <p:nvPr/>
        </p:nvSpPr>
        <p:spPr>
          <a:xfrm>
            <a:off x="84125" y="1385850"/>
            <a:ext cx="1995000" cy="2283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4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" y="60738"/>
            <a:ext cx="8928000" cy="50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  <p:sp>
        <p:nvSpPr>
          <p:cNvPr id="253" name="Google Shape;253;p40"/>
          <p:cNvSpPr txBox="1"/>
          <p:nvPr/>
        </p:nvSpPr>
        <p:spPr>
          <a:xfrm>
            <a:off x="3593250" y="144125"/>
            <a:ext cx="51075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映像檔管理</a:t>
            </a:r>
            <a:endParaRPr sz="4800"/>
          </a:p>
        </p:txBody>
      </p:sp>
      <p:sp>
        <p:nvSpPr>
          <p:cNvPr id="254" name="Google Shape;254;p40"/>
          <p:cNvSpPr/>
          <p:nvPr/>
        </p:nvSpPr>
        <p:spPr>
          <a:xfrm>
            <a:off x="84125" y="1538250"/>
            <a:ext cx="1995000" cy="2283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title"/>
          </p:nvPr>
        </p:nvSpPr>
        <p:spPr>
          <a:xfrm>
            <a:off x="265500" y="1438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系統架構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41"/>
          <p:cNvSpPr txBox="1">
            <a:spLocks noGrp="1"/>
          </p:cNvSpPr>
          <p:nvPr>
            <p:ph type="subTitle" idx="1"/>
          </p:nvPr>
        </p:nvSpPr>
        <p:spPr>
          <a:xfrm>
            <a:off x="194875" y="4419300"/>
            <a:ext cx="17820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圖由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慈濟團隊提供</a:t>
            </a: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2" name="Google Shape;2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600" y="990900"/>
            <a:ext cx="7339401" cy="4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系統架構</a:t>
            </a:r>
            <a:endParaRPr/>
          </a:p>
        </p:txBody>
      </p:sp>
      <p:sp>
        <p:nvSpPr>
          <p:cNvPr id="269" name="Google Shape;269;p42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zh-TW" b="1">
                <a:solidFill>
                  <a:srgbClr val="000000"/>
                </a:solidFill>
              </a:rPr>
              <a:t>反向代理: Nginx</a:t>
            </a:r>
            <a:endParaRPr b="1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zh-TW" b="1">
                <a:solidFill>
                  <a:srgbClr val="000000"/>
                </a:solidFill>
              </a:rPr>
              <a:t>微容器服務:Docker</a:t>
            </a:r>
            <a:endParaRPr b="1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zh-TW" b="1">
                <a:solidFill>
                  <a:srgbClr val="000000"/>
                </a:solidFill>
              </a:rPr>
              <a:t>RESTful API 伺服器: FHIR</a:t>
            </a:r>
            <a:endParaRPr b="1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zh-TW" b="1">
                <a:solidFill>
                  <a:srgbClr val="000000"/>
                </a:solidFill>
              </a:rPr>
              <a:t>資料庫: MySQL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70" name="Google Shape;2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500" y="234100"/>
            <a:ext cx="4528499" cy="467529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系統架構</a:t>
            </a:r>
            <a:endParaRPr/>
          </a:p>
        </p:txBody>
      </p:sp>
      <p:sp>
        <p:nvSpPr>
          <p:cNvPr id="277" name="Google Shape;277;p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8" name="Google Shape;2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500" y="234100"/>
            <a:ext cx="4528499" cy="467529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  <p:graphicFrame>
        <p:nvGraphicFramePr>
          <p:cNvPr id="280" name="Google Shape;280;p43"/>
          <p:cNvGraphicFramePr/>
          <p:nvPr/>
        </p:nvGraphicFramePr>
        <p:xfrm>
          <a:off x="97275" y="366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{63B56FEB-F109-47DE-AB0A-8DDC7CFD2E05}</a:tableStyleId>
              </a:tblPr>
              <a:tblGrid>
                <a:gridCol w="118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服務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IP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Domain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fhir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127.0.0.1:8036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accen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https://fhir.tzuchi.com.tw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database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127.0.0.1:3600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/>
        </p:nvSpPr>
        <p:spPr>
          <a:xfrm>
            <a:off x="2352775" y="1694550"/>
            <a:ext cx="1712400" cy="175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5400" b="1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系統架構</a:t>
            </a:r>
            <a:endParaRPr/>
          </a:p>
        </p:txBody>
      </p:sp>
      <p:sp>
        <p:nvSpPr>
          <p:cNvPr id="110" name="Google Shape;110;p26"/>
          <p:cNvSpPr txBox="1"/>
          <p:nvPr/>
        </p:nvSpPr>
        <p:spPr>
          <a:xfrm>
            <a:off x="4133250" y="1694550"/>
            <a:ext cx="1868700" cy="175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400" b="1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安裝步驟</a:t>
            </a:r>
            <a:endParaRPr sz="5400" b="1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6070025" y="1694550"/>
            <a:ext cx="2134200" cy="175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400" b="1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問題討論</a:t>
            </a:r>
            <a:endParaRPr sz="4800" b="1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12" name="Google Shape;112;p26"/>
          <p:cNvCxnSpPr/>
          <p:nvPr/>
        </p:nvCxnSpPr>
        <p:spPr>
          <a:xfrm>
            <a:off x="557775" y="3633825"/>
            <a:ext cx="7530900" cy="0"/>
          </a:xfrm>
          <a:prstGeom prst="straightConnector1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Google Shape;113;p26"/>
          <p:cNvSpPr txBox="1"/>
          <p:nvPr/>
        </p:nvSpPr>
        <p:spPr>
          <a:xfrm>
            <a:off x="572300" y="1694550"/>
            <a:ext cx="1712400" cy="175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5400" b="1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背景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安裝步驟</a:t>
            </a:r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body" idx="2"/>
          </p:nvPr>
        </p:nvSpPr>
        <p:spPr>
          <a:xfrm>
            <a:off x="4593200" y="377225"/>
            <a:ext cx="4249800" cy="4042200"/>
          </a:xfrm>
          <a:prstGeom prst="rect">
            <a:avLst/>
          </a:prstGeom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Verdana"/>
              <a:buAutoNum type="arabicPeriod"/>
            </a:pPr>
            <a:r>
              <a:rPr lang="zh-TW" sz="24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安裝 </a:t>
            </a:r>
            <a:r>
              <a:rPr lang="zh-TW" sz="24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Nginx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Verdana"/>
              <a:buAutoNum type="arabicPeriod"/>
            </a:pPr>
            <a:r>
              <a:rPr lang="zh-TW" sz="24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安裝 Docker Deamon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Verdana"/>
              <a:buAutoNum type="arabicPeriod"/>
            </a:pPr>
            <a:r>
              <a:rPr lang="zh-TW" sz="24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安裝 Docker Compose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Verdana"/>
              <a:buAutoNum type="arabicPeriod"/>
            </a:pPr>
            <a:r>
              <a:rPr lang="zh-TW" sz="24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安裝 MySQL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Verdana"/>
              <a:buAutoNum type="arabicPeriod"/>
            </a:pPr>
            <a:r>
              <a:rPr lang="zh-TW" sz="24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安裝 FHIR Server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Verdana"/>
              <a:buAutoNum type="arabicPeriod"/>
            </a:pPr>
            <a:r>
              <a:rPr lang="zh-TW" sz="24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連線測試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8" name="Google Shape;28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Linux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虛擬機</a:t>
            </a:r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5"/>
          <p:cNvSpPr txBox="1">
            <a:spLocks noGrp="1"/>
          </p:cNvSpPr>
          <p:nvPr>
            <p:ph type="body" idx="2"/>
          </p:nvPr>
        </p:nvSpPr>
        <p:spPr>
          <a:xfrm>
            <a:off x="3599425" y="221100"/>
            <a:ext cx="5489400" cy="4701300"/>
          </a:xfrm>
          <a:prstGeom prst="rect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Verdana"/>
              <a:buAutoNum type="arabicPeriod"/>
            </a:pPr>
            <a:r>
              <a:rPr lang="zh-TW" sz="24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採用 VM Ware 作為虛擬機器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Verdana"/>
              <a:buAutoNum type="arabicPeriod"/>
            </a:pPr>
            <a:r>
              <a:rPr lang="zh-TW" sz="24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採用 Ubuntu 18.04 作為作業系統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Verdana"/>
              <a:buAutoNum type="arabicPeriod"/>
            </a:pPr>
            <a:r>
              <a:rPr lang="zh-TW" sz="24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更新 source.list 採用『</a:t>
            </a:r>
            <a:r>
              <a:rPr lang="zh-TW" sz="24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國網中心</a:t>
            </a:r>
            <a:r>
              <a:rPr lang="zh-TW" sz="24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』作為 source 來源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6" name="Google Shape;296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Nginx</a:t>
            </a:r>
            <a:endParaRPr/>
          </a:p>
        </p:txBody>
      </p:sp>
      <p:sp>
        <p:nvSpPr>
          <p:cNvPr id="302" name="Google Shape;302;p46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zh-TW">
                <a:solidFill>
                  <a:schemeClr val="accent1"/>
                </a:solidFill>
              </a:rPr>
              <a:t>伺服器設定</a:t>
            </a:r>
            <a:endParaRPr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zh-TW">
                <a:solidFill>
                  <a:schemeClr val="accent1"/>
                </a:solidFill>
              </a:rPr>
              <a:t>SSL 憑證設定</a:t>
            </a:r>
            <a:endParaRPr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6"/>
          <p:cNvSpPr txBox="1">
            <a:spLocks noGrp="1"/>
          </p:cNvSpPr>
          <p:nvPr>
            <p:ph type="body" idx="2"/>
          </p:nvPr>
        </p:nvSpPr>
        <p:spPr>
          <a:xfrm>
            <a:off x="4590700" y="384550"/>
            <a:ext cx="4669800" cy="43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安裝指令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sudo apt-get install nginx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新增設定檔於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/etc/nginx/sites-enabled/fhir_server.conf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修改設定檔內容：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請參考下一頁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重新讀取</a:t>
            </a:r>
            <a:endParaRPr/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sudo nginx -s reload</a:t>
            </a:r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Nginx</a:t>
            </a:r>
            <a:endParaRPr/>
          </a:p>
        </p:txBody>
      </p:sp>
      <p:sp>
        <p:nvSpPr>
          <p:cNvPr id="310" name="Google Shape;310;p47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43209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2" name="Google Shape;3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038" y="67863"/>
            <a:ext cx="7641925" cy="500777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>
            <a:spLocks noGrp="1"/>
          </p:cNvSpPr>
          <p:nvPr>
            <p:ph type="title"/>
          </p:nvPr>
        </p:nvSpPr>
        <p:spPr>
          <a:xfrm>
            <a:off x="-191700" y="714000"/>
            <a:ext cx="46443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安裝</a:t>
            </a:r>
            <a:endParaRPr sz="3600"/>
          </a:p>
          <a:p>
            <a:pPr marL="45720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3600"/>
              <a:t>Docker Deamon</a:t>
            </a:r>
            <a:endParaRPr sz="3600"/>
          </a:p>
        </p:txBody>
      </p:sp>
      <p:sp>
        <p:nvSpPr>
          <p:cNvPr id="319" name="Google Shape;319;p48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0" name="Google Shape;3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3" y="2555350"/>
            <a:ext cx="8942374" cy="22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安裝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Docker Compose</a:t>
            </a:r>
            <a:endParaRPr/>
          </a:p>
        </p:txBody>
      </p:sp>
      <p:pic>
        <p:nvPicPr>
          <p:cNvPr id="327" name="Google Shape;3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44100"/>
            <a:ext cx="8839204" cy="201989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安裝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FHIR Server</a:t>
            </a:r>
            <a:endParaRPr/>
          </a:p>
        </p:txBody>
      </p:sp>
      <p:sp>
        <p:nvSpPr>
          <p:cNvPr id="334" name="Google Shape;334;p50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Docker MySQL 版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Docker Derby 版 - 測試用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Local Derby 版 - 測試用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0"/>
          <p:cNvSpPr txBox="1">
            <a:spLocks noGrp="1"/>
          </p:cNvSpPr>
          <p:nvPr>
            <p:ph type="body" idx="2"/>
          </p:nvPr>
        </p:nvSpPr>
        <p:spPr>
          <a:xfrm>
            <a:off x="4554650" y="264375"/>
            <a:ext cx="4221900" cy="46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/>
              <a:t>建立設定檔</a:t>
            </a:r>
            <a:endParaRPr sz="2400" b="1" dirty="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建立目錄：</a:t>
            </a:r>
            <a:endParaRPr sz="24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400" dirty="0"/>
              <a:t>mkdir fhir-server</a:t>
            </a:r>
            <a:endParaRPr sz="2400" dirty="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建立檔案：</a:t>
            </a:r>
            <a:endParaRPr sz="24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400" dirty="0"/>
              <a:t>cd fhir-server</a:t>
            </a:r>
            <a:endParaRPr sz="24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400" dirty="0"/>
              <a:t>nano docker-compose.yml</a:t>
            </a:r>
            <a:endParaRPr sz="2400" dirty="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複製貼上此連結內容</a:t>
            </a:r>
            <a:endParaRPr sz="24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2400" b="1" u="sng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https://ppt.cc/fYIPHx</a:t>
            </a:r>
            <a:endParaRPr sz="2400" dirty="0"/>
          </a:p>
        </p:txBody>
      </p:sp>
      <p:sp>
        <p:nvSpPr>
          <p:cNvPr id="336" name="Google Shape;336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428" y="0"/>
            <a:ext cx="90558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1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FHIR Server</a:t>
            </a:r>
            <a:endParaRPr/>
          </a:p>
        </p:txBody>
      </p:sp>
      <p:sp>
        <p:nvSpPr>
          <p:cNvPr id="343" name="Google Shape;343;p51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MySQL 版</a:t>
            </a:r>
            <a:endParaRPr sz="3000"/>
          </a:p>
        </p:txBody>
      </p:sp>
      <p:sp>
        <p:nvSpPr>
          <p:cNvPr id="344" name="Google Shape;344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27</a:t>
            </a:fld>
            <a:endParaRPr/>
          </a:p>
        </p:txBody>
      </p:sp>
      <p:sp>
        <p:nvSpPr>
          <p:cNvPr id="345" name="Google Shape;345;p51"/>
          <p:cNvSpPr txBox="1"/>
          <p:nvPr/>
        </p:nvSpPr>
        <p:spPr>
          <a:xfrm>
            <a:off x="547375" y="4582500"/>
            <a:ext cx="3115800" cy="42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完整設定檔案:</a:t>
            </a:r>
            <a:r>
              <a:rPr lang="zh-TW" b="1" u="sng">
                <a:solidFill>
                  <a:srgbClr val="0000FF"/>
                </a:solidFill>
                <a:hlinkClick r:id="rId4"/>
              </a:rPr>
              <a:t>https://ppt.cc/fYIPHx</a:t>
            </a:r>
            <a:endParaRPr sz="1000"/>
          </a:p>
        </p:txBody>
      </p:sp>
      <p:cxnSp>
        <p:nvCxnSpPr>
          <p:cNvPr id="346" name="Google Shape;346;p51"/>
          <p:cNvCxnSpPr/>
          <p:nvPr/>
        </p:nvCxnSpPr>
        <p:spPr>
          <a:xfrm>
            <a:off x="5468300" y="2632900"/>
            <a:ext cx="3236100" cy="0"/>
          </a:xfrm>
          <a:prstGeom prst="straightConnector1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p51"/>
          <p:cNvCxnSpPr/>
          <p:nvPr/>
        </p:nvCxnSpPr>
        <p:spPr>
          <a:xfrm>
            <a:off x="5468300" y="3262525"/>
            <a:ext cx="3236100" cy="0"/>
          </a:xfrm>
          <a:prstGeom prst="straightConnector1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51"/>
          <p:cNvCxnSpPr/>
          <p:nvPr/>
        </p:nvCxnSpPr>
        <p:spPr>
          <a:xfrm>
            <a:off x="5468300" y="3517975"/>
            <a:ext cx="3236100" cy="0"/>
          </a:xfrm>
          <a:prstGeom prst="straightConnector1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51"/>
          <p:cNvCxnSpPr/>
          <p:nvPr/>
        </p:nvCxnSpPr>
        <p:spPr>
          <a:xfrm>
            <a:off x="5468300" y="1864450"/>
            <a:ext cx="3236100" cy="0"/>
          </a:xfrm>
          <a:prstGeom prst="straightConnector1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51"/>
          <p:cNvCxnSpPr/>
          <p:nvPr/>
        </p:nvCxnSpPr>
        <p:spPr>
          <a:xfrm>
            <a:off x="5468300" y="3802575"/>
            <a:ext cx="3236100" cy="0"/>
          </a:xfrm>
          <a:prstGeom prst="straightConnector1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安裝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FHIR Server</a:t>
            </a:r>
            <a:endParaRPr/>
          </a:p>
        </p:txBody>
      </p:sp>
      <p:sp>
        <p:nvSpPr>
          <p:cNvPr id="356" name="Google Shape;356;p52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3000"/>
              <a:t>MySQL 版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357" name="Google Shape;357;p52"/>
          <p:cNvSpPr txBox="1">
            <a:spLocks noGrp="1"/>
          </p:cNvSpPr>
          <p:nvPr>
            <p:ph type="body" idx="2"/>
          </p:nvPr>
        </p:nvSpPr>
        <p:spPr>
          <a:xfrm>
            <a:off x="4440575" y="213350"/>
            <a:ext cx="4794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MODE：WHITELIST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白名單：WHITELIST_SECRET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zh-TW" sz="1800"/>
              <a:t>可用逗號分開多個名單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zh-TW" sz="1800"/>
              <a:t>HTTP Header: Authrization bearer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資料庫連線字串：DATABASE_URL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資料庫帳號：DATABASE_USERNAME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資料庫密碼：DATABASE_PASSWORD</a:t>
            </a:r>
            <a:endParaRPr/>
          </a:p>
        </p:txBody>
      </p:sp>
      <p:sp>
        <p:nvSpPr>
          <p:cNvPr id="358" name="Google Shape;35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FHIR Server</a:t>
            </a:r>
            <a:endParaRPr/>
          </a:p>
        </p:txBody>
      </p:sp>
      <p:sp>
        <p:nvSpPr>
          <p:cNvPr id="364" name="Google Shape;364;p53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MySQL 版</a:t>
            </a:r>
            <a:endParaRPr sz="3000"/>
          </a:p>
        </p:txBody>
      </p:sp>
      <p:sp>
        <p:nvSpPr>
          <p:cNvPr id="365" name="Google Shape;36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29</a:t>
            </a:fld>
            <a:endParaRPr/>
          </a:p>
        </p:txBody>
      </p:sp>
      <p:sp>
        <p:nvSpPr>
          <p:cNvPr id="366" name="Google Shape;366;p53"/>
          <p:cNvSpPr txBox="1">
            <a:spLocks noGrp="1"/>
          </p:cNvSpPr>
          <p:nvPr>
            <p:ph type="body" idx="2"/>
          </p:nvPr>
        </p:nvSpPr>
        <p:spPr>
          <a:xfrm>
            <a:off x="4578675" y="228325"/>
            <a:ext cx="4506600" cy="4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建立 MySQL 資料庫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設定帳號密碼權限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匯入 Scheme</a:t>
            </a:r>
            <a:endParaRPr sz="24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400" dirty="0"/>
              <a:t>檔案位置：</a:t>
            </a:r>
            <a:endParaRPr sz="24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400" b="1" u="sng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https://ppt.cc/fLc7Jx</a:t>
            </a:r>
            <a:endParaRPr sz="2400" dirty="0"/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注意 chartset 需為 utf-8</a:t>
            </a:r>
            <a:endParaRPr sz="2400" dirty="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其他廠牌資料庫 scheme</a:t>
            </a:r>
            <a:endParaRPr sz="2400" dirty="0"/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2400" b="1" u="sng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https://ppt.cc/fgTkYx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0">
                <a:solidFill>
                  <a:srgbClr val="000000"/>
                </a:solidFill>
              </a:rPr>
              <a:t>Virtual Machines vs Containers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119" name="Google Shape;1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50" y="656037"/>
            <a:ext cx="7718901" cy="470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FHIR Server</a:t>
            </a:r>
            <a:endParaRPr/>
          </a:p>
        </p:txBody>
      </p:sp>
      <p:sp>
        <p:nvSpPr>
          <p:cNvPr id="372" name="Google Shape;372;p54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MySQL 版</a:t>
            </a:r>
            <a:endParaRPr sz="3000"/>
          </a:p>
        </p:txBody>
      </p:sp>
      <p:sp>
        <p:nvSpPr>
          <p:cNvPr id="373" name="Google Shape;37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30</a:t>
            </a:fld>
            <a:endParaRPr/>
          </a:p>
        </p:txBody>
      </p:sp>
      <p:sp>
        <p:nvSpPr>
          <p:cNvPr id="374" name="Google Shape;374;p54"/>
          <p:cNvSpPr txBox="1"/>
          <p:nvPr/>
        </p:nvSpPr>
        <p:spPr>
          <a:xfrm>
            <a:off x="547375" y="4582500"/>
            <a:ext cx="3115800" cy="42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完整設定檔案:</a:t>
            </a:r>
            <a:r>
              <a:rPr lang="zh-TW" b="1" u="sng">
                <a:solidFill>
                  <a:srgbClr val="0000FF"/>
                </a:solidFill>
                <a:hlinkClick r:id="rId3"/>
              </a:rPr>
              <a:t>https://ppt.cc/fYIPHx</a:t>
            </a:r>
            <a:endParaRPr sz="1000"/>
          </a:p>
        </p:txBody>
      </p:sp>
      <p:pic>
        <p:nvPicPr>
          <p:cNvPr id="375" name="Google Shape;37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463" y="2791700"/>
            <a:ext cx="4845600" cy="13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安裝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FHIR Server</a:t>
            </a:r>
            <a:endParaRPr/>
          </a:p>
        </p:txBody>
      </p:sp>
      <p:sp>
        <p:nvSpPr>
          <p:cNvPr id="381" name="Google Shape;381;p55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版本更新</a:t>
            </a:r>
            <a:endParaRPr sz="3000"/>
          </a:p>
        </p:txBody>
      </p:sp>
      <p:sp>
        <p:nvSpPr>
          <p:cNvPr id="382" name="Google Shape;382;p55"/>
          <p:cNvSpPr txBox="1">
            <a:spLocks noGrp="1"/>
          </p:cNvSpPr>
          <p:nvPr>
            <p:ph type="body" idx="2"/>
          </p:nvPr>
        </p:nvSpPr>
        <p:spPr>
          <a:xfrm>
            <a:off x="4630575" y="495625"/>
            <a:ext cx="54318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修改 docker-compose.yml 中的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400"/>
              <a:t> image: datacomrd/fhir-server:{ver}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2400"/>
              <a:t>存檔後輸入以下指令更新</a:t>
            </a:r>
            <a:endParaRPr sz="2400"/>
          </a:p>
        </p:txBody>
      </p:sp>
      <p:sp>
        <p:nvSpPr>
          <p:cNvPr id="383" name="Google Shape;38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31</a:t>
            </a:fld>
            <a:endParaRPr/>
          </a:p>
        </p:txBody>
      </p:sp>
      <p:pic>
        <p:nvPicPr>
          <p:cNvPr id="384" name="Google Shape;3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574" y="3086875"/>
            <a:ext cx="4513426" cy="1277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6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安裝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FHIR Server</a:t>
            </a:r>
            <a:endParaRPr/>
          </a:p>
        </p:txBody>
      </p:sp>
      <p:sp>
        <p:nvSpPr>
          <p:cNvPr id="390" name="Google Shape;390;p56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6"/>
          <p:cNvSpPr txBox="1">
            <a:spLocks noGrp="1"/>
          </p:cNvSpPr>
          <p:nvPr>
            <p:ph type="body" idx="2"/>
          </p:nvPr>
        </p:nvSpPr>
        <p:spPr>
          <a:xfrm>
            <a:off x="4587125" y="724200"/>
            <a:ext cx="455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zh-TW" sz="2400"/>
              <a:t>測試網頁：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chemeClr val="hlink"/>
                </a:solidFill>
                <a:hlinkClick r:id="rId3"/>
              </a:rPr>
              <a:t>http://localhost:8080/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zh-TW" sz="2400"/>
              <a:t>服務位置：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chemeClr val="hlink"/>
                </a:solidFill>
                <a:hlinkClick r:id="rId4"/>
              </a:rPr>
              <a:t>http://localhost:8080/baseDstu3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2400"/>
              <a:t>注意：IP 位置請自行更正</a:t>
            </a:r>
            <a:endParaRPr sz="2400"/>
          </a:p>
        </p:txBody>
      </p:sp>
      <p:sp>
        <p:nvSpPr>
          <p:cNvPr id="392" name="Google Shape;392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FHIR Server</a:t>
            </a:r>
            <a:endParaRPr/>
          </a:p>
        </p:txBody>
      </p:sp>
      <p:sp>
        <p:nvSpPr>
          <p:cNvPr id="398" name="Google Shape;398;p57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Derby 嵌入式資料庫版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測試版</a:t>
            </a:r>
            <a:endParaRPr sz="3000"/>
          </a:p>
        </p:txBody>
      </p:sp>
      <p:sp>
        <p:nvSpPr>
          <p:cNvPr id="399" name="Google Shape;399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33</a:t>
            </a:fld>
            <a:endParaRPr/>
          </a:p>
        </p:txBody>
      </p:sp>
      <p:sp>
        <p:nvSpPr>
          <p:cNvPr id="400" name="Google Shape;400;p57"/>
          <p:cNvSpPr txBox="1"/>
          <p:nvPr/>
        </p:nvSpPr>
        <p:spPr>
          <a:xfrm>
            <a:off x="547375" y="4582500"/>
            <a:ext cx="3115800" cy="42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完整設定檔案:</a:t>
            </a:r>
            <a:r>
              <a:rPr lang="zh-TW" b="1" u="sng">
                <a:solidFill>
                  <a:srgbClr val="0000FF"/>
                </a:solidFill>
                <a:hlinkClick r:id="rId3"/>
              </a:rPr>
              <a:t>https://ppt.cc/fYIPHx</a:t>
            </a:r>
            <a:endParaRPr sz="1000"/>
          </a:p>
        </p:txBody>
      </p:sp>
      <p:pic>
        <p:nvPicPr>
          <p:cNvPr id="401" name="Google Shape;4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800" y="363500"/>
            <a:ext cx="8850275" cy="464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8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FHIR Server</a:t>
            </a:r>
            <a:endParaRPr/>
          </a:p>
        </p:txBody>
      </p:sp>
      <p:sp>
        <p:nvSpPr>
          <p:cNvPr id="407" name="Google Shape;407;p58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Derby 嵌入式資料庫版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測試版</a:t>
            </a:r>
            <a:endParaRPr sz="3000"/>
          </a:p>
        </p:txBody>
      </p:sp>
      <p:sp>
        <p:nvSpPr>
          <p:cNvPr id="408" name="Google Shape;408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34</a:t>
            </a:fld>
            <a:endParaRPr/>
          </a:p>
        </p:txBody>
      </p:sp>
      <p:sp>
        <p:nvSpPr>
          <p:cNvPr id="409" name="Google Shape;409;p58"/>
          <p:cNvSpPr txBox="1"/>
          <p:nvPr/>
        </p:nvSpPr>
        <p:spPr>
          <a:xfrm>
            <a:off x="547375" y="4582500"/>
            <a:ext cx="3115800" cy="42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完整設定檔案:</a:t>
            </a:r>
            <a:r>
              <a:rPr lang="zh-TW" b="1" u="sng">
                <a:solidFill>
                  <a:srgbClr val="0000FF"/>
                </a:solidFill>
                <a:hlinkClick r:id="rId3"/>
              </a:rPr>
              <a:t>https://ppt.cc/fYIPHx</a:t>
            </a:r>
            <a:endParaRPr sz="1000"/>
          </a:p>
        </p:txBody>
      </p:sp>
      <p:pic>
        <p:nvPicPr>
          <p:cNvPr id="410" name="Google Shape;41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888" y="2791702"/>
            <a:ext cx="4844725" cy="1269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安裝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FHIR Server</a:t>
            </a:r>
            <a:endParaRPr/>
          </a:p>
        </p:txBody>
      </p:sp>
      <p:sp>
        <p:nvSpPr>
          <p:cNvPr id="416" name="Google Shape;416;p5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Jar 檔 x Derby 嵌入式資料庫版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測試版 (要求安裝 Java 8)</a:t>
            </a:r>
            <a:endParaRPr/>
          </a:p>
        </p:txBody>
      </p:sp>
      <p:sp>
        <p:nvSpPr>
          <p:cNvPr id="417" name="Google Shape;417;p5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000000"/>
                </a:solidFill>
              </a:rPr>
              <a:t>下載 hapi-fhir-cli.jar</a:t>
            </a:r>
            <a:r>
              <a:rPr lang="zh-TW" sz="2400">
                <a:solidFill>
                  <a:srgbClr val="000000"/>
                </a:solidFill>
              </a:rPr>
              <a:t>：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400" b="1" u="sng">
                <a:solidFill>
                  <a:srgbClr val="0000FF"/>
                </a:solidFill>
              </a:rPr>
              <a:t>h</a:t>
            </a:r>
            <a:r>
              <a:rPr lang="zh-TW" sz="2400" b="1" u="sng">
                <a:solidFill>
                  <a:srgbClr val="0000FF"/>
                </a:solidFill>
                <a:hlinkClick r:id="rId3"/>
              </a:rPr>
              <a:t>ttps://ppt.cc/fRqDxx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sp>
        <p:nvSpPr>
          <p:cNvPr id="418" name="Google Shape;418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35</a:t>
            </a:fld>
            <a:endParaRPr/>
          </a:p>
        </p:txBody>
      </p:sp>
      <p:pic>
        <p:nvPicPr>
          <p:cNvPr id="419" name="Google Shape;41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000" y="3544251"/>
            <a:ext cx="7143301" cy="15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0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60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6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27" name="Google Shape;42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36</a:t>
            </a:fld>
            <a:endParaRPr/>
          </a:p>
        </p:txBody>
      </p:sp>
      <p:pic>
        <p:nvPicPr>
          <p:cNvPr id="428" name="Google Shape;42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" y="49588"/>
            <a:ext cx="8928000" cy="504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0"/>
          <p:cNvSpPr txBox="1"/>
          <p:nvPr/>
        </p:nvSpPr>
        <p:spPr>
          <a:xfrm>
            <a:off x="5375850" y="384575"/>
            <a:ext cx="2944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測試網站</a:t>
            </a:r>
            <a:endParaRPr sz="4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1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1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37" name="Google Shape;437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37</a:t>
            </a:fld>
            <a:endParaRPr/>
          </a:p>
        </p:txBody>
      </p:sp>
      <p:pic>
        <p:nvPicPr>
          <p:cNvPr id="438" name="Google Shape;43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" y="49588"/>
            <a:ext cx="8928000" cy="504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1"/>
          <p:cNvSpPr txBox="1"/>
          <p:nvPr/>
        </p:nvSpPr>
        <p:spPr>
          <a:xfrm>
            <a:off x="5764350" y="432625"/>
            <a:ext cx="21873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搜尋區</a:t>
            </a:r>
            <a:endParaRPr sz="4800"/>
          </a:p>
        </p:txBody>
      </p:sp>
      <p:sp>
        <p:nvSpPr>
          <p:cNvPr id="440" name="Google Shape;440;p61"/>
          <p:cNvSpPr/>
          <p:nvPr/>
        </p:nvSpPr>
        <p:spPr>
          <a:xfrm>
            <a:off x="2295350" y="2439525"/>
            <a:ext cx="708900" cy="480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2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6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48" name="Google Shape;448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38</a:t>
            </a:fld>
            <a:endParaRPr/>
          </a:p>
        </p:txBody>
      </p:sp>
      <p:pic>
        <p:nvPicPr>
          <p:cNvPr id="449" name="Google Shape;44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" y="49588"/>
            <a:ext cx="8928000" cy="504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2"/>
          <p:cNvSpPr txBox="1"/>
          <p:nvPr/>
        </p:nvSpPr>
        <p:spPr>
          <a:xfrm>
            <a:off x="4747200" y="468675"/>
            <a:ext cx="39054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選擇搜尋參數</a:t>
            </a:r>
            <a:endParaRPr sz="4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3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63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58" name="Google Shape;458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39</a:t>
            </a:fld>
            <a:endParaRPr/>
          </a:p>
        </p:txBody>
      </p:sp>
      <p:pic>
        <p:nvPicPr>
          <p:cNvPr id="459" name="Google Shape;45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" y="49588"/>
            <a:ext cx="8928000" cy="504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3"/>
          <p:cNvSpPr txBox="1"/>
          <p:nvPr/>
        </p:nvSpPr>
        <p:spPr>
          <a:xfrm>
            <a:off x="5375850" y="384575"/>
            <a:ext cx="2944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搜尋結果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311700" y="12210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0">
                <a:solidFill>
                  <a:srgbClr val="000000"/>
                </a:solidFill>
              </a:rPr>
              <a:t>Containers Artitecture</a:t>
            </a:r>
            <a:endParaRPr/>
          </a:p>
        </p:txBody>
      </p:sp>
      <p:pic>
        <p:nvPicPr>
          <p:cNvPr id="126" name="Google Shape;1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784225"/>
            <a:ext cx="79248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4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64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68" name="Google Shape;468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40</a:t>
            </a:fld>
            <a:endParaRPr/>
          </a:p>
        </p:txBody>
      </p:sp>
      <p:pic>
        <p:nvPicPr>
          <p:cNvPr id="469" name="Google Shape;4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" y="49588"/>
            <a:ext cx="8928000" cy="504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4"/>
          <p:cNvSpPr txBox="1"/>
          <p:nvPr/>
        </p:nvSpPr>
        <p:spPr>
          <a:xfrm>
            <a:off x="5375850" y="384575"/>
            <a:ext cx="2944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編輯區</a:t>
            </a:r>
            <a:endParaRPr sz="4800"/>
          </a:p>
        </p:txBody>
      </p:sp>
      <p:sp>
        <p:nvSpPr>
          <p:cNvPr id="471" name="Google Shape;471;p64"/>
          <p:cNvSpPr/>
          <p:nvPr/>
        </p:nvSpPr>
        <p:spPr>
          <a:xfrm>
            <a:off x="3461050" y="2511650"/>
            <a:ext cx="1213800" cy="480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5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測試</a:t>
            </a:r>
            <a:endParaRPr/>
          </a:p>
        </p:txBody>
      </p:sp>
      <p:sp>
        <p:nvSpPr>
          <p:cNvPr id="477" name="Google Shape;477;p65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5"/>
          <p:cNvSpPr txBox="1">
            <a:spLocks noGrp="1"/>
          </p:cNvSpPr>
          <p:nvPr>
            <p:ph type="body" idx="2"/>
          </p:nvPr>
        </p:nvSpPr>
        <p:spPr>
          <a:xfrm>
            <a:off x="4547150" y="724200"/>
            <a:ext cx="4274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檢查資料寫入功能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檢查資料讀取功能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檢查資料寫入中文資料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檢查資料讀取中文資料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79" name="Google Shape;479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註冊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Docker Hub</a:t>
            </a:r>
            <a:endParaRPr/>
          </a:p>
        </p:txBody>
      </p:sp>
      <p:sp>
        <p:nvSpPr>
          <p:cNvPr id="485" name="Google Shape;485;p66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6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87" name="Google Shape;487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7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問題討論</a:t>
            </a:r>
            <a:endParaRPr/>
          </a:p>
        </p:txBody>
      </p:sp>
      <p:sp>
        <p:nvSpPr>
          <p:cNvPr id="493" name="Google Shape;493;p67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95" name="Google Shape;495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43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Docker Hub</a:t>
            </a:r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DataCom 產生 Image 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/>
          </a:p>
        </p:txBody>
      </p:sp>
      <p:sp>
        <p:nvSpPr>
          <p:cNvPr id="134" name="Google Shape;13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0">
                <a:solidFill>
                  <a:srgbClr val="000000"/>
                </a:solidFill>
              </a:rPr>
              <a:t>Docker</a:t>
            </a:r>
            <a:endParaRPr b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0">
                <a:solidFill>
                  <a:srgbClr val="000000"/>
                </a:solidFill>
              </a:rPr>
              <a:t>相關指令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body" idx="2"/>
          </p:nvPr>
        </p:nvSpPr>
        <p:spPr>
          <a:xfrm>
            <a:off x="4386900" y="76200"/>
            <a:ext cx="4975500" cy="52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TW" sz="1600" b="1"/>
              <a:t>啟動服務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$ service docker start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TW" sz="1600" b="1"/>
              <a:t>關閉服務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$ service docker stop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TW" sz="1600" b="1"/>
              <a:t>服務狀態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$ service docker status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TW" sz="1600" b="1"/>
              <a:t>第一次執行 Cotainer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 b="1"/>
              <a:t>$ docker run ...  </a:t>
            </a: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TW" sz="1600" b="1"/>
              <a:t>列出正在運行的 Docker Containers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$ docker container ls -a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TW" sz="1600" b="1"/>
              <a:t>顯示某一個 Container LOG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$ docker logs ${CONTAINER_NAME}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TW" sz="1600" b="1"/>
              <a:t>啟動某一個 Container 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$ docker start ${CONTAINER_NAME}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TW" sz="1600" b="1"/>
              <a:t>重啟某一個 Container 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$ docker restart ${CONTAINER_NAME}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TW" sz="1600" b="1"/>
              <a:t>停用某一個 Container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$ docker stop ${CONTAINER_NAME}</a:t>
            </a:r>
            <a:endParaRPr sz="1600"/>
          </a:p>
        </p:txBody>
      </p:sp>
      <p:sp>
        <p:nvSpPr>
          <p:cNvPr id="142" name="Google Shape;14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Portainer</a:t>
            </a:r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00000"/>
                </a:solidFill>
              </a:rPr>
              <a:t>Docker web GUI 管理工具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00" y="3523525"/>
            <a:ext cx="8611200" cy="13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  <p:pic>
        <p:nvPicPr>
          <p:cNvPr id="151" name="Google Shape;1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9275" y="167300"/>
            <a:ext cx="3218725" cy="32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9" name="Google Shape;1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8" y="60738"/>
            <a:ext cx="8928000" cy="50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2"/>
          <p:cNvSpPr txBox="1"/>
          <p:nvPr/>
        </p:nvSpPr>
        <p:spPr>
          <a:xfrm>
            <a:off x="246300" y="3935775"/>
            <a:ext cx="7541100" cy="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  <a:t>1. 瀏覽器連入</a:t>
            </a:r>
            <a:endParaRPr sz="2000" b="1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  <a:t> - </a:t>
            </a:r>
            <a:r>
              <a:rPr lang="zh-TW" sz="2000" b="1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http://192.168.1.100:9000</a:t>
            </a:r>
            <a: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  <a:t> (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視機器對外 IP 修正</a:t>
            </a:r>
            <a: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2000" b="1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  <a:t>2. 新建最高管理員帳號密碼</a:t>
            </a:r>
            <a:endParaRPr sz="2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1" name="Google Shape;16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3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9" name="Google Shape;1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" y="60400"/>
            <a:ext cx="8928000" cy="50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265500" y="4190725"/>
            <a:ext cx="75411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  <a:t>3.1. 選擇連入的 Docker 位置，選 Local</a:t>
            </a:r>
            <a:endParaRPr sz="2000" b="1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  <a:t>3.2. 點擊 Connect 按鈕</a:t>
            </a:r>
            <a:endParaRPr sz="20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1" name="Google Shape;17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172" name="Google Shape;172;p33"/>
          <p:cNvSpPr txBox="1"/>
          <p:nvPr/>
        </p:nvSpPr>
        <p:spPr>
          <a:xfrm>
            <a:off x="551675" y="1337450"/>
            <a:ext cx="2151600" cy="965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3"/>
          <p:cNvSpPr txBox="1"/>
          <p:nvPr/>
        </p:nvSpPr>
        <p:spPr>
          <a:xfrm>
            <a:off x="648225" y="3461750"/>
            <a:ext cx="888300" cy="482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E23C40F7987BD94CABA82AFC62A94432" ma:contentTypeVersion="4" ma:contentTypeDescription="新建文档。" ma:contentTypeScope="" ma:versionID="9f351afea588294fd050e128077ece8d">
  <xsd:schema xmlns:xsd="http://www.w3.org/2001/XMLSchema" xmlns:xs="http://www.w3.org/2001/XMLSchema" xmlns:p="http://schemas.microsoft.com/office/2006/metadata/properties" xmlns:ns2="eb3e25ed-62bb-4738-b913-60fa7c8c4598" targetNamespace="http://schemas.microsoft.com/office/2006/metadata/properties" ma:root="true" ma:fieldsID="4e8db5e55eb6b089fe498af89e2d142f" ns2:_="">
    <xsd:import namespace="eb3e25ed-62bb-4738-b913-60fa7c8c45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3e25ed-62bb-4738-b913-60fa7c8c45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7EF785-18C4-4F07-A7A4-8B3B89D2F7C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217AD25-84F3-453B-A258-C6B91E9278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3e25ed-62bb-4738-b913-60fa7c8c45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E5682F8-F5CC-45B2-8360-93A9C7AD7C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2956</Words>
  <Application>Microsoft Office PowerPoint</Application>
  <PresentationFormat>如螢幕大小 (16:9)</PresentationFormat>
  <Paragraphs>325</Paragraphs>
  <Slides>43</Slides>
  <Notes>43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43</vt:i4>
      </vt:variant>
    </vt:vector>
  </HeadingPairs>
  <TitlesOfParts>
    <vt:vector size="50" baseType="lpstr">
      <vt:lpstr>Amatic SC</vt:lpstr>
      <vt:lpstr>Verdana</vt:lpstr>
      <vt:lpstr>Arial</vt:lpstr>
      <vt:lpstr>Microsoft JhengHei</vt:lpstr>
      <vt:lpstr>Source Code Pro</vt:lpstr>
      <vt:lpstr>Beach Day</vt:lpstr>
      <vt:lpstr>Beach Day</vt:lpstr>
      <vt:lpstr>系統建置教育訓練</vt:lpstr>
      <vt:lpstr>PowerPoint 簡報</vt:lpstr>
      <vt:lpstr>Virtual Machines vs Containers</vt:lpstr>
      <vt:lpstr>Containers Artitecture</vt:lpstr>
      <vt:lpstr>Docker Hub</vt:lpstr>
      <vt:lpstr>Docker 相關指令</vt:lpstr>
      <vt:lpstr>Portainer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系統架構 </vt:lpstr>
      <vt:lpstr>系統架構</vt:lpstr>
      <vt:lpstr>系統架構</vt:lpstr>
      <vt:lpstr>安裝步驟</vt:lpstr>
      <vt:lpstr>Linux  虛擬機</vt:lpstr>
      <vt:lpstr>安裝 Nginx</vt:lpstr>
      <vt:lpstr>安裝 Nginx</vt:lpstr>
      <vt:lpstr>安裝 Docker Deamon</vt:lpstr>
      <vt:lpstr>安裝 Docker Compose</vt:lpstr>
      <vt:lpstr>安裝 FHIR Server</vt:lpstr>
      <vt:lpstr>安裝 FHIR Server</vt:lpstr>
      <vt:lpstr>安裝 FHIR Server</vt:lpstr>
      <vt:lpstr>安裝 FHIR Server</vt:lpstr>
      <vt:lpstr>安裝 FHIR Server</vt:lpstr>
      <vt:lpstr>安裝 FHIR Server</vt:lpstr>
      <vt:lpstr>安裝 FHIR Server</vt:lpstr>
      <vt:lpstr>安裝 FHIR Server</vt:lpstr>
      <vt:lpstr>安裝 FHIR Server</vt:lpstr>
      <vt:lpstr>安裝 FHIR Server</vt:lpstr>
      <vt:lpstr>PowerPoint 簡報</vt:lpstr>
      <vt:lpstr>PowerPoint 簡報</vt:lpstr>
      <vt:lpstr>PowerPoint 簡報</vt:lpstr>
      <vt:lpstr>PowerPoint 簡報</vt:lpstr>
      <vt:lpstr>PowerPoint 簡報</vt:lpstr>
      <vt:lpstr>測試</vt:lpstr>
      <vt:lpstr>註冊  Docker Hub</vt:lpstr>
      <vt:lpstr>問題討論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合華科技股份有限公司   花蓮慈濟醫院 健康福祉整合照護研究計畫</dc:title>
  <cp:lastModifiedBy>user</cp:lastModifiedBy>
  <cp:revision>5</cp:revision>
  <dcterms:modified xsi:type="dcterms:W3CDTF">2020-05-13T07:04:44Z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0x010100E23C40F7987BD94CABA82AFC62A94432</vt:lpwstr>
  </property>
</Properties>
</file>